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mo" panose="020B0604020202020204" charset="0"/>
      <p:regular r:id="rId9"/>
    </p:embeddedFont>
    <p:embeddedFont>
      <p:font typeface="Arimo Bold" panose="020B0604020202020204" charset="0"/>
      <p:regular r:id="rId10"/>
    </p:embeddedFont>
    <p:embeddedFont>
      <p:font typeface="Canva Sans" panose="020B0604020202020204" charset="0"/>
      <p:regular r:id="rId11"/>
    </p:embeddedFont>
    <p:embeddedFont>
      <p:font typeface="Canva Sans Bold" panose="020B0604020202020204" charset="0"/>
      <p:regular r:id="rId12"/>
    </p:embeddedFont>
    <p:embeddedFont>
      <p:font typeface="Canva Sans Medium" panose="020B0604020202020204" charset="0"/>
      <p:regular r:id="rId13"/>
    </p:embeddedFont>
    <p:embeddedFont>
      <p:font typeface="Raleway" pitchFamily="2" charset="0"/>
      <p:regular r:id="rId14"/>
    </p:embeddedFont>
    <p:embeddedFont>
      <p:font typeface="Raleway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10.png>
</file>

<file path=ppt/media/image2.jpe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08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67487" y="3032861"/>
            <a:ext cx="9384995" cy="5050412"/>
            <a:chOff x="0" y="171450"/>
            <a:chExt cx="12513327" cy="6733883"/>
          </a:xfrm>
        </p:grpSpPr>
        <p:sp>
          <p:nvSpPr>
            <p:cNvPr id="3" name="TextBox 3"/>
            <p:cNvSpPr txBox="1"/>
            <p:nvPr/>
          </p:nvSpPr>
          <p:spPr>
            <a:xfrm>
              <a:off x="0" y="171450"/>
              <a:ext cx="12513327" cy="51431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807"/>
                </a:lnSpc>
              </a:pPr>
              <a:r>
                <a:rPr lang="en-US" sz="9807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Object-Oriented Programming in Python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5360637"/>
              <a:ext cx="12513327" cy="15446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734"/>
                </a:lnSpc>
              </a:pPr>
              <a:r>
                <a:rPr lang="en-US" sz="3382" dirty="0">
                  <a:solidFill>
                    <a:srgbClr val="B586FF"/>
                  </a:solidFill>
                  <a:latin typeface="Raleway"/>
                  <a:ea typeface="Raleway"/>
                  <a:cs typeface="Raleway"/>
                  <a:sym typeface="Raleway"/>
                </a:rPr>
                <a:t>Presented by Sourav ,</a:t>
              </a:r>
              <a:r>
                <a:rPr lang="en-US" sz="3382" dirty="0" err="1">
                  <a:solidFill>
                    <a:srgbClr val="B586FF"/>
                  </a:solidFill>
                  <a:latin typeface="Raleway"/>
                  <a:ea typeface="Raleway"/>
                  <a:cs typeface="Raleway"/>
                  <a:sym typeface="Raleway"/>
                </a:rPr>
                <a:t>Hemag</a:t>
              </a:r>
              <a:r>
                <a:rPr lang="en-US" sz="3382" dirty="0">
                  <a:solidFill>
                    <a:srgbClr val="B586FF"/>
                  </a:solidFill>
                  <a:latin typeface="Raleway"/>
                  <a:ea typeface="Raleway"/>
                  <a:cs typeface="Raleway"/>
                  <a:sym typeface="Raleway"/>
                </a:rPr>
                <a:t> ,Gopal, Narinder Nikhil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6750" y="666750"/>
            <a:ext cx="7191375" cy="8953500"/>
            <a:chOff x="0" y="0"/>
            <a:chExt cx="1036915" cy="1290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36915" cy="1290994"/>
            </a:xfrm>
            <a:custGeom>
              <a:avLst/>
              <a:gdLst/>
              <a:ahLst/>
              <a:cxnLst/>
              <a:rect l="l" t="t" r="r" b="b"/>
              <a:pathLst>
                <a:path w="1036915" h="1290994">
                  <a:moveTo>
                    <a:pt x="0" y="0"/>
                  </a:moveTo>
                  <a:lnTo>
                    <a:pt x="1036915" y="0"/>
                  </a:lnTo>
                  <a:lnTo>
                    <a:pt x="1036915" y="1290994"/>
                  </a:lnTo>
                  <a:lnTo>
                    <a:pt x="0" y="1290994"/>
                  </a:lnTo>
                  <a:close/>
                </a:path>
              </a:pathLst>
            </a:custGeom>
            <a:blipFill>
              <a:blip r:embed="rId2"/>
              <a:stretch>
                <a:fillRect t="-199" b="-199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0D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5753100" cy="8058150"/>
            <a:chOff x="0" y="0"/>
            <a:chExt cx="876367" cy="1227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76367" cy="1227494"/>
            </a:xfrm>
            <a:custGeom>
              <a:avLst/>
              <a:gdLst/>
              <a:ahLst/>
              <a:cxnLst/>
              <a:rect l="l" t="t" r="r" b="b"/>
              <a:pathLst>
                <a:path w="876367" h="1227494">
                  <a:moveTo>
                    <a:pt x="0" y="0"/>
                  </a:moveTo>
                  <a:lnTo>
                    <a:pt x="876367" y="0"/>
                  </a:lnTo>
                  <a:lnTo>
                    <a:pt x="876367" y="1227494"/>
                  </a:lnTo>
                  <a:lnTo>
                    <a:pt x="0" y="1227494"/>
                  </a:lnTo>
                  <a:close/>
                </a:path>
              </a:pathLst>
            </a:custGeom>
            <a:blipFill>
              <a:blip r:embed="rId2"/>
              <a:stretch>
                <a:fillRect t="-455" b="-455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AutoShape 4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B586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7359380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C0A3FF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94613" y="571500"/>
            <a:ext cx="11132791" cy="1233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19"/>
              </a:lnSpc>
            </a:pPr>
            <a:r>
              <a:rPr lang="en-US" sz="3513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Object-Oriented Programming (OOP) is a way of writing </a:t>
            </a:r>
          </a:p>
          <a:p>
            <a:pPr algn="l">
              <a:lnSpc>
                <a:spcPts val="4919"/>
              </a:lnSpc>
            </a:pPr>
            <a:r>
              <a:rPr lang="en-US" sz="3513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computer programs using 'objects' and ‘classes’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38121" y="2635662"/>
            <a:ext cx="11649879" cy="1754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2"/>
              </a:lnSpc>
            </a:pPr>
            <a:r>
              <a:rPr lang="en-US" sz="330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Classes in OOP (Object-Oriented Programming) in Python are blueprints for creating objects, encapsulating data and functions that operate on that data.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594613" y="5067300"/>
            <a:ext cx="11693387" cy="1158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39"/>
              </a:lnSpc>
            </a:pPr>
            <a:r>
              <a:rPr lang="en-US" sz="331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 object-oriented programming (OOP) in Python, an "object" is an instance of a class .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594613" y="7249341"/>
            <a:ext cx="11417419" cy="56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44"/>
              </a:lnSpc>
            </a:pPr>
            <a:r>
              <a:rPr lang="en-US" sz="317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Encapsulation binding data + function  (behaviuor ) into classes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0B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B586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8827960" y="1216849"/>
            <a:ext cx="8667152" cy="7710082"/>
          </a:xfrm>
          <a:custGeom>
            <a:avLst/>
            <a:gdLst/>
            <a:ahLst/>
            <a:cxnLst/>
            <a:rect l="l" t="t" r="r" b="b"/>
            <a:pathLst>
              <a:path w="8667152" h="7710082">
                <a:moveTo>
                  <a:pt x="0" y="0"/>
                </a:moveTo>
                <a:lnTo>
                  <a:pt x="8667151" y="0"/>
                </a:lnTo>
                <a:lnTo>
                  <a:pt x="8667151" y="7710082"/>
                </a:lnTo>
                <a:lnTo>
                  <a:pt x="0" y="77100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8957" r="-3895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17359380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C0A3FF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47761" y="581025"/>
            <a:ext cx="8131629" cy="7031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34"/>
              </a:lnSpc>
            </a:pPr>
            <a:endParaRPr/>
          </a:p>
          <a:p>
            <a:pPr algn="ctr">
              <a:lnSpc>
                <a:spcPts val="5655"/>
              </a:lnSpc>
            </a:pPr>
            <a:r>
              <a:rPr lang="en-US" sz="403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Zomato’s platform represents    essential real-world entities such as Users, Restaurants, Dishes, and Orders as classes. Each class encapsulates relevant attributes (data) and behaviors (methods) to naturally model these entities.</a:t>
            </a:r>
          </a:p>
          <a:p>
            <a:pPr algn="ctr">
              <a:lnSpc>
                <a:spcPts val="5234"/>
              </a:lnSpc>
            </a:pPr>
            <a:endParaRPr lang="en-US" sz="403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08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376901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C0A3FF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</a:p>
        </p:txBody>
      </p:sp>
      <p:sp>
        <p:nvSpPr>
          <p:cNvPr id="3" name="AutoShape 3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A16B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5" name="Group 5"/>
          <p:cNvGrpSpPr/>
          <p:nvPr/>
        </p:nvGrpSpPr>
        <p:grpSpPr>
          <a:xfrm>
            <a:off x="671512" y="1812450"/>
            <a:ext cx="17616487" cy="2426175"/>
            <a:chOff x="0" y="0"/>
            <a:chExt cx="23488650" cy="3234900"/>
          </a:xfrm>
        </p:grpSpPr>
        <p:sp>
          <p:nvSpPr>
            <p:cNvPr id="6" name="TextBox 6"/>
            <p:cNvSpPr txBox="1"/>
            <p:nvPr/>
          </p:nvSpPr>
          <p:spPr>
            <a:xfrm>
              <a:off x="0" y="38100"/>
              <a:ext cx="23488650" cy="751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92"/>
                </a:lnSpc>
              </a:pPr>
              <a:r>
                <a:rPr lang="en-US" sz="3902" b="1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Polymorphism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580236"/>
              <a:ext cx="23488650" cy="16546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098"/>
                </a:lnSpc>
              </a:pPr>
              <a:r>
                <a:rPr lang="en-US" sz="3641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polymorphism in programming means the ability of function to work in different way </a:t>
              </a:r>
            </a:p>
          </p:txBody>
        </p:sp>
      </p:grpSp>
      <p:sp>
        <p:nvSpPr>
          <p:cNvPr id="8" name="Freeform 8"/>
          <p:cNvSpPr/>
          <p:nvPr/>
        </p:nvSpPr>
        <p:spPr>
          <a:xfrm rot="8410794">
            <a:off x="14883321" y="-3075217"/>
            <a:ext cx="7440338" cy="5072958"/>
          </a:xfrm>
          <a:custGeom>
            <a:avLst/>
            <a:gdLst/>
            <a:ahLst/>
            <a:cxnLst/>
            <a:rect l="l" t="t" r="r" b="b"/>
            <a:pathLst>
              <a:path w="7440338" h="5072958">
                <a:moveTo>
                  <a:pt x="0" y="0"/>
                </a:moveTo>
                <a:lnTo>
                  <a:pt x="7440338" y="0"/>
                </a:lnTo>
                <a:lnTo>
                  <a:pt x="7440338" y="5072958"/>
                </a:lnTo>
                <a:lnTo>
                  <a:pt x="0" y="50729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5682765" y="4464050"/>
            <a:ext cx="5732859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Types of polyporphism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4918807" y="6020850"/>
            <a:ext cx="26418263" cy="4018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09"/>
              </a:lnSpc>
            </a:pPr>
            <a:r>
              <a:rPr lang="en-US" sz="2720" b="1">
                <a:solidFill>
                  <a:srgbClr val="D9D9D9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Compile-time polymorphism</a:t>
            </a:r>
            <a:r>
              <a:rPr lang="en-US" sz="272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is when the method to call is decided by the compiler</a:t>
            </a:r>
          </a:p>
          <a:p>
            <a:pPr marL="587448" lvl="1" indent="-293724" algn="ctr">
              <a:lnSpc>
                <a:spcPts val="3809"/>
              </a:lnSpc>
              <a:buFont typeface="Arial"/>
              <a:buChar char="•"/>
            </a:pPr>
            <a:r>
              <a:rPr lang="en-US" sz="272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before the program runs, typically using method overloading.</a:t>
            </a:r>
          </a:p>
          <a:p>
            <a:pPr marL="587448" lvl="1" indent="-293724" algn="ctr">
              <a:lnSpc>
                <a:spcPts val="3809"/>
              </a:lnSpc>
              <a:buFont typeface="Arial"/>
              <a:buChar char="•"/>
            </a:pPr>
            <a:endParaRPr lang="en-US" sz="272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87448" lvl="1" indent="-293724" algn="ctr">
              <a:lnSpc>
                <a:spcPts val="3809"/>
              </a:lnSpc>
              <a:buFont typeface="Arial"/>
              <a:buChar char="•"/>
            </a:pPr>
            <a:r>
              <a:rPr lang="en-US" sz="272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</a:t>
            </a:r>
            <a:r>
              <a:rPr lang="en-US" sz="2720" b="1">
                <a:solidFill>
                  <a:srgbClr val="FFFFFF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Run-time polymorphism</a:t>
            </a:r>
            <a:r>
              <a:rPr lang="en-US" sz="272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is when the method to call is decided during program execution</a:t>
            </a:r>
          </a:p>
          <a:p>
            <a:pPr marL="540807" lvl="1" indent="-270403" algn="ctr">
              <a:lnSpc>
                <a:spcPts val="3506"/>
              </a:lnSpc>
              <a:buFont typeface="Arial"/>
              <a:buChar char="•"/>
            </a:pPr>
            <a:r>
              <a:rPr lang="en-US" sz="250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based on the object's type, typically using method overriding.</a:t>
            </a:r>
          </a:p>
          <a:p>
            <a:pPr algn="ctr">
              <a:lnSpc>
                <a:spcPts val="6802"/>
              </a:lnSpc>
            </a:pPr>
            <a:endParaRPr lang="en-US" sz="2504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6802"/>
              </a:lnSpc>
            </a:pPr>
            <a:endParaRPr lang="en-US" sz="2504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529086" y="605636"/>
            <a:ext cx="5522476" cy="863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82"/>
              </a:lnSpc>
              <a:spcBef>
                <a:spcPct val="0"/>
              </a:spcBef>
            </a:pPr>
            <a:r>
              <a:rPr lang="en-US" sz="4987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OOPS PRINCIPLES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0B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079969" y="4209490"/>
            <a:ext cx="7724546" cy="6077510"/>
          </a:xfrm>
          <a:custGeom>
            <a:avLst/>
            <a:gdLst/>
            <a:ahLst/>
            <a:cxnLst/>
            <a:rect l="l" t="t" r="r" b="b"/>
            <a:pathLst>
              <a:path w="7724546" h="6077510">
                <a:moveTo>
                  <a:pt x="0" y="0"/>
                </a:moveTo>
                <a:lnTo>
                  <a:pt x="7724545" y="0"/>
                </a:lnTo>
                <a:lnTo>
                  <a:pt x="7724545" y="6077510"/>
                </a:lnTo>
                <a:lnTo>
                  <a:pt x="0" y="60775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9" r="-9602" b="-14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0" y="4274503"/>
            <a:ext cx="9525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endParaRPr/>
          </a:p>
        </p:txBody>
      </p:sp>
      <p:sp>
        <p:nvSpPr>
          <p:cNvPr id="4" name="TextBox 4"/>
          <p:cNvSpPr txBox="1"/>
          <p:nvPr/>
        </p:nvSpPr>
        <p:spPr>
          <a:xfrm>
            <a:off x="285869" y="2184591"/>
            <a:ext cx="17223678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Inheritance in Python means creating a new class that gets the features (attributes and      methods) from an existing class, making code reuse easier and helping to build a hierarchy</a:t>
            </a:r>
          </a:p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of classes in simple language.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75761" y="159703"/>
            <a:ext cx="659499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Inheritance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869" y="4626888"/>
            <a:ext cx="9794100" cy="5339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7"/>
              </a:lnSpc>
            </a:pPr>
            <a:endParaRPr/>
          </a:p>
          <a:p>
            <a:pPr algn="l">
              <a:lnSpc>
                <a:spcPts val="3877"/>
              </a:lnSpc>
            </a:pPr>
            <a:r>
              <a:rPr lang="en-US" sz="2769" b="1">
                <a:solidFill>
                  <a:srgbClr val="CB6CE6"/>
                </a:solidFill>
                <a:latin typeface="Arimo Bold"/>
                <a:ea typeface="Arimo Bold"/>
                <a:cs typeface="Arimo Bold"/>
                <a:sym typeface="Arimo Bold"/>
              </a:rPr>
              <a:t>Single Inheritance</a:t>
            </a:r>
            <a:r>
              <a:rPr lang="en-US" sz="276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: A class inherits from one superclass, </a:t>
            </a:r>
          </a:p>
          <a:p>
            <a:pPr algn="l">
              <a:lnSpc>
                <a:spcPts val="3877"/>
              </a:lnSpc>
            </a:pPr>
            <a:r>
              <a:rPr lang="en-US" sz="276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acquiring its properties and methods.</a:t>
            </a:r>
          </a:p>
          <a:p>
            <a:pPr algn="l">
              <a:lnSpc>
                <a:spcPts val="3877"/>
              </a:lnSpc>
            </a:pPr>
            <a:r>
              <a:rPr lang="en-US" sz="2769" b="1">
                <a:solidFill>
                  <a:srgbClr val="CB6CE6"/>
                </a:solidFill>
                <a:latin typeface="Arimo Bold"/>
                <a:ea typeface="Arimo Bold"/>
                <a:cs typeface="Arimo Bold"/>
                <a:sym typeface="Arimo Bold"/>
              </a:rPr>
              <a:t>Multilevel Inheritance</a:t>
            </a:r>
            <a:r>
              <a:rPr lang="en-US" sz="276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: A class is derived from a class</a:t>
            </a:r>
          </a:p>
          <a:p>
            <a:pPr algn="l">
              <a:lnSpc>
                <a:spcPts val="3877"/>
              </a:lnSpc>
            </a:pPr>
            <a:r>
              <a:rPr lang="en-US" sz="276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 which is also derived from another class, forming a chain.</a:t>
            </a:r>
          </a:p>
          <a:p>
            <a:pPr algn="l">
              <a:lnSpc>
                <a:spcPts val="3877"/>
              </a:lnSpc>
            </a:pPr>
            <a:r>
              <a:rPr lang="en-US" sz="2769" b="1">
                <a:solidFill>
                  <a:srgbClr val="CB6CE6"/>
                </a:solidFill>
                <a:latin typeface="Arimo Bold"/>
                <a:ea typeface="Arimo Bold"/>
                <a:cs typeface="Arimo Bold"/>
                <a:sym typeface="Arimo Bold"/>
              </a:rPr>
              <a:t>Hierarchical Inheritance</a:t>
            </a:r>
            <a:r>
              <a:rPr lang="en-US" sz="276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: Multiple classes inherit from </a:t>
            </a:r>
          </a:p>
          <a:p>
            <a:pPr algn="l">
              <a:lnSpc>
                <a:spcPts val="3877"/>
              </a:lnSpc>
            </a:pPr>
            <a:r>
              <a:rPr lang="en-US" sz="276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a single superclass, sharing its attributes and behaviors.</a:t>
            </a:r>
          </a:p>
          <a:p>
            <a:pPr algn="l">
              <a:lnSpc>
                <a:spcPts val="3877"/>
              </a:lnSpc>
            </a:pPr>
            <a:r>
              <a:rPr lang="en-US" sz="2769" b="1">
                <a:solidFill>
                  <a:srgbClr val="CB6CE6"/>
                </a:solidFill>
                <a:latin typeface="Arimo Bold"/>
                <a:ea typeface="Arimo Bold"/>
                <a:cs typeface="Arimo Bold"/>
                <a:sym typeface="Arimo Bold"/>
              </a:rPr>
              <a:t>Multiple Inheritance</a:t>
            </a:r>
            <a:r>
              <a:rPr lang="en-US" sz="276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: A class inherits from more tha</a:t>
            </a:r>
          </a:p>
          <a:p>
            <a:pPr algn="l">
              <a:lnSpc>
                <a:spcPts val="3877"/>
              </a:lnSpc>
            </a:pPr>
            <a:r>
              <a:rPr lang="en-US" sz="276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n one superclass, combining features from all.</a:t>
            </a:r>
          </a:p>
          <a:p>
            <a:pPr algn="l">
              <a:lnSpc>
                <a:spcPts val="3877"/>
              </a:lnSpc>
            </a:pPr>
            <a:r>
              <a:rPr lang="en-US" sz="2769" b="1">
                <a:solidFill>
                  <a:srgbClr val="CB6CE6"/>
                </a:solidFill>
                <a:latin typeface="Arimo Bold"/>
                <a:ea typeface="Arimo Bold"/>
                <a:cs typeface="Arimo Bold"/>
                <a:sym typeface="Arimo Bold"/>
              </a:rPr>
              <a:t>Hybrid Inheritance</a:t>
            </a:r>
            <a:r>
              <a:rPr lang="en-US" sz="276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: A combination of two or more types </a:t>
            </a:r>
          </a:p>
          <a:p>
            <a:pPr algn="l">
              <a:lnSpc>
                <a:spcPts val="3877"/>
              </a:lnSpc>
            </a:pPr>
            <a:r>
              <a:rPr lang="en-US" sz="2769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of inheritance, creating a complex hierarchy.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0D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B586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671512" y="3020114"/>
            <a:ext cx="7159591" cy="2044044"/>
            <a:chOff x="0" y="0"/>
            <a:chExt cx="9546122" cy="2725392"/>
          </a:xfrm>
        </p:grpSpPr>
        <p:sp>
          <p:nvSpPr>
            <p:cNvPr id="5" name="TextBox 5"/>
            <p:cNvSpPr txBox="1"/>
            <p:nvPr/>
          </p:nvSpPr>
          <p:spPr>
            <a:xfrm>
              <a:off x="0" y="-38100"/>
              <a:ext cx="9546122" cy="8398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129"/>
                </a:lnSpc>
                <a:spcBef>
                  <a:spcPct val="0"/>
                </a:spcBef>
              </a:pPr>
              <a:r>
                <a:rPr lang="en-US" sz="3945" b="1" u="none" strike="noStrike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Modularity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387015"/>
              <a:ext cx="9546122" cy="13383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50"/>
                </a:lnSpc>
              </a:pPr>
              <a:r>
                <a:rPr lang="en-US" sz="2893" b="1" u="none" strike="noStrike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Code can be reused</a:t>
              </a:r>
              <a:r>
                <a:rPr lang="en-US" sz="2893" u="none" strike="noStrike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 across projects effectively.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604444" y="742950"/>
            <a:ext cx="13383912" cy="2552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</a:pPr>
            <a:r>
              <a:rPr lang="en-US" sz="9000" u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Advantages and Use Cases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4251308" y="5458378"/>
            <a:ext cx="7133432" cy="2034796"/>
            <a:chOff x="0" y="0"/>
            <a:chExt cx="9511243" cy="2713061"/>
          </a:xfrm>
        </p:grpSpPr>
        <p:sp>
          <p:nvSpPr>
            <p:cNvPr id="9" name="TextBox 9"/>
            <p:cNvSpPr txBox="1"/>
            <p:nvPr/>
          </p:nvSpPr>
          <p:spPr>
            <a:xfrm>
              <a:off x="0" y="-47625"/>
              <a:ext cx="9511243" cy="8457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106"/>
                </a:lnSpc>
                <a:spcBef>
                  <a:spcPct val="0"/>
                </a:spcBef>
              </a:pPr>
              <a:r>
                <a:rPr lang="en-US" sz="3927" b="1" u="none" strike="noStrike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Maintenance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380438"/>
              <a:ext cx="9511243" cy="13326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32"/>
                </a:lnSpc>
              </a:pPr>
              <a:r>
                <a:rPr lang="en-US" sz="2880" b="1" u="none" strike="noStrike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Easier updates</a:t>
              </a:r>
              <a:r>
                <a:rPr lang="en-US" sz="2880" u="none" strike="noStrike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 and bug fixes improve overall efficiency.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074198" y="7349240"/>
            <a:ext cx="6949589" cy="1982355"/>
            <a:chOff x="0" y="0"/>
            <a:chExt cx="9266119" cy="264314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57150"/>
              <a:ext cx="9266119" cy="8347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974"/>
                </a:lnSpc>
                <a:spcBef>
                  <a:spcPct val="0"/>
                </a:spcBef>
              </a:pPr>
              <a:r>
                <a:rPr lang="en-US" sz="3826" b="1" u="none" strike="noStrike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Collaboration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343143"/>
              <a:ext cx="9266119" cy="12999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928"/>
                </a:lnSpc>
              </a:pPr>
              <a:r>
                <a:rPr lang="en-US" sz="2806" b="1" u="none" strike="noStrike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Teamwork is enhanced</a:t>
              </a:r>
              <a:r>
                <a:rPr lang="en-US" sz="2806" u="none" strike="noStrike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 through shared code structures.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7359380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C0A3FF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0B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82243" y="3468968"/>
            <a:ext cx="15977057" cy="286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994"/>
              </a:lnSpc>
            </a:pPr>
            <a:r>
              <a:rPr lang="en-US" sz="1999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Thank you all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366</Words>
  <Application>Microsoft Office PowerPoint</Application>
  <PresentationFormat>Custom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Calibri</vt:lpstr>
      <vt:lpstr>Raleway</vt:lpstr>
      <vt:lpstr>Canva Sans Bold</vt:lpstr>
      <vt:lpstr>Canva Sans</vt:lpstr>
      <vt:lpstr>Canva Sans Medium</vt:lpstr>
      <vt:lpstr>Arimo Bold</vt:lpstr>
      <vt:lpstr>Arimo</vt:lpstr>
      <vt:lpstr>Arial</vt:lpstr>
      <vt:lpstr>Raleway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Object-Oriented Programming in Python</dc:title>
  <dc:creator>soura</dc:creator>
  <dc:description>Presentation - Object-Oriented Programming in Python</dc:description>
  <cp:lastModifiedBy>souravbali987@gmail.com</cp:lastModifiedBy>
  <cp:revision>4</cp:revision>
  <dcterms:created xsi:type="dcterms:W3CDTF">2006-08-16T00:00:00Z</dcterms:created>
  <dcterms:modified xsi:type="dcterms:W3CDTF">2025-11-02T16:50:55Z</dcterms:modified>
  <dc:identifier>DAG3iKQ3JqU</dc:identifier>
</cp:coreProperties>
</file>

<file path=docProps/thumbnail.jpeg>
</file>